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76" r:id="rId6"/>
    <p:sldId id="269" r:id="rId7"/>
    <p:sldId id="262" r:id="rId8"/>
    <p:sldId id="266" r:id="rId9"/>
    <p:sldId id="270" r:id="rId10"/>
    <p:sldId id="271" r:id="rId11"/>
    <p:sldId id="272" r:id="rId12"/>
    <p:sldId id="273" r:id="rId13"/>
    <p:sldId id="261" r:id="rId14"/>
    <p:sldId id="27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3626"/>
    <a:srgbClr val="6E4225"/>
    <a:srgbClr val="60554D"/>
    <a:srgbClr val="594C2D"/>
    <a:srgbClr val="9B7F6C"/>
    <a:srgbClr val="D6C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55485-930D-7A39-B62A-2DA4DD05090B}" v="158" dt="2024-11-01T23:54:53.914"/>
    <p1510:client id="{62E0A5EA-25AB-10C4-2EB1-DD009D7F07F2}" v="695" dt="2024-11-01T23:58:40.111"/>
    <p1510:client id="{976C1082-F46B-907F-7E39-1C90BB932208}" v="380" dt="2024-11-01T23:56:48.841"/>
    <p1510:client id="{D3C2E94F-A18C-91AF-E3AB-68AF13E763A6}" v="6" dt="2024-11-01T22:52:54.689"/>
    <p1510:client id="{FDB75DC0-624F-9580-AA0A-FD15678EBC45}" v="118" dt="2024-11-01T23:32:17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01.11.2024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ngall.com/map-marker-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60839130-C9FD-9852-986D-FF2AC0F2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71" y="1717562"/>
            <a:ext cx="4114800" cy="4114800"/>
          </a:xfrm>
          <a:prstGeom prst="round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E49DBB8-FA78-2C1E-AE59-D33869663AB7}"/>
              </a:ext>
            </a:extLst>
          </p:cNvPr>
          <p:cNvSpPr/>
          <p:nvPr/>
        </p:nvSpPr>
        <p:spPr>
          <a:xfrm>
            <a:off x="0" y="1"/>
            <a:ext cx="12185747" cy="1106089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VISIONLAR</a:t>
            </a:r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A873A7A0-FF3C-F7AD-C4D2-C96FFB5C5DC8}"/>
              </a:ext>
            </a:extLst>
          </p:cNvPr>
          <p:cNvSpPr txBox="1"/>
          <p:nvPr/>
        </p:nvSpPr>
        <p:spPr>
          <a:xfrm>
            <a:off x="1826" y="6215291"/>
            <a:ext cx="8123989" cy="646331"/>
          </a:xfrm>
          <a:prstGeom prst="rect">
            <a:avLst/>
          </a:prstGeom>
          <a:solidFill>
            <a:srgbClr val="4D3626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CURSO SUPERIOR DE TECNOLOGIA EM CIÊNCIAS DE DADOS PARA NEGÓCIOS 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ORIENTADORA: </a:t>
            </a:r>
            <a:r>
              <a:rPr lang="pt-BR" dirty="0">
                <a:solidFill>
                  <a:schemeClr val="bg1"/>
                </a:solidFill>
              </a:rPr>
              <a:t>PROF. DRA CARLA LECHUGO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7885CD-F003-3C0E-DFBC-5CDB51DA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0097528-FD1A-B38E-041D-1FA86B691332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>
                <a:solidFill>
                  <a:schemeClr val="bg1">
                    <a:lumMod val="85000"/>
                  </a:schemeClr>
                </a:solidFill>
                <a:latin typeface="+mj-lt"/>
              </a:rPr>
              <a:t>2H</a:t>
            </a:r>
            <a:endParaRPr lang="pt-BR" sz="4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08B2EF0-A558-26EC-CCDF-464D1BE96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37050"/>
              </p:ext>
            </p:extLst>
          </p:nvPr>
        </p:nvGraphicFramePr>
        <p:xfrm>
          <a:off x="1864743" y="1703717"/>
          <a:ext cx="8462513" cy="3278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7998">
                  <a:extLst>
                    <a:ext uri="{9D8B030D-6E8A-4147-A177-3AD203B41FA5}">
                      <a16:colId xmlns:a16="http://schemas.microsoft.com/office/drawing/2014/main" val="2308464937"/>
                    </a:ext>
                  </a:extLst>
                </a:gridCol>
                <a:gridCol w="2704515">
                  <a:extLst>
                    <a:ext uri="{9D8B030D-6E8A-4147-A177-3AD203B41FA5}">
                      <a16:colId xmlns:a16="http://schemas.microsoft.com/office/drawing/2014/main" val="1873245028"/>
                    </a:ext>
                  </a:extLst>
                </a:gridCol>
              </a:tblGrid>
              <a:tr h="6858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INOVAÇÃO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4040"/>
                  </a:ext>
                </a:extLst>
              </a:tr>
              <a:tr h="3898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COMO? (ESTRATÉGIAS)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QUANTO CUSTA?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25287"/>
                  </a:ext>
                </a:extLst>
              </a:tr>
              <a:tr h="22029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Através de um portal de ideias interno onde colaboradores submetem propostas, seguido por avaliações e testes-piloto das iniciativas mais promissoras. Workshops e sessões de brainstorming serão realizados trimestralmente para estimular a participação.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200" u="none" strike="noStrike" dirty="0">
                          <a:effectLst/>
                        </a:rPr>
                        <a:t>R$ 25.000</a:t>
                      </a:r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21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5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7C13D-C075-7890-2EF4-CC767CDE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9C12E12-F77C-C9D3-5223-D5984BE562F5}"/>
              </a:ext>
            </a:extLst>
          </p:cNvPr>
          <p:cNvSpPr/>
          <p:nvPr/>
        </p:nvSpPr>
        <p:spPr>
          <a:xfrm>
            <a:off x="-1" y="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 dirty="0">
                <a:solidFill>
                  <a:schemeClr val="bg1">
                    <a:lumMod val="85000"/>
                  </a:schemeClr>
                </a:solidFill>
              </a:rPr>
              <a:t>5W</a:t>
            </a:r>
            <a:endParaRPr lang="pt-BR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C788667-EAB2-8B48-1C4B-56D8B7EF1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056804"/>
              </p:ext>
            </p:extLst>
          </p:nvPr>
        </p:nvGraphicFramePr>
        <p:xfrm>
          <a:off x="282981" y="2079460"/>
          <a:ext cx="11619780" cy="2895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4352">
                  <a:extLst>
                    <a:ext uri="{9D8B030D-6E8A-4147-A177-3AD203B41FA5}">
                      <a16:colId xmlns:a16="http://schemas.microsoft.com/office/drawing/2014/main" val="3211593716"/>
                    </a:ext>
                  </a:extLst>
                </a:gridCol>
                <a:gridCol w="2549859">
                  <a:extLst>
                    <a:ext uri="{9D8B030D-6E8A-4147-A177-3AD203B41FA5}">
                      <a16:colId xmlns:a16="http://schemas.microsoft.com/office/drawing/2014/main" val="2597279246"/>
                    </a:ext>
                  </a:extLst>
                </a:gridCol>
                <a:gridCol w="2321374">
                  <a:extLst>
                    <a:ext uri="{9D8B030D-6E8A-4147-A177-3AD203B41FA5}">
                      <a16:colId xmlns:a16="http://schemas.microsoft.com/office/drawing/2014/main" val="4130562439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1537478"/>
                    </a:ext>
                  </a:extLst>
                </a:gridCol>
                <a:gridCol w="2268746">
                  <a:extLst>
                    <a:ext uri="{9D8B030D-6E8A-4147-A177-3AD203B41FA5}">
                      <a16:colId xmlns:a16="http://schemas.microsoft.com/office/drawing/2014/main" val="1426225922"/>
                    </a:ext>
                  </a:extLst>
                </a:gridCol>
              </a:tblGrid>
              <a:tr h="78145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SUSTENTABILIDADE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5120"/>
                  </a:ext>
                </a:extLst>
              </a:tr>
              <a:tr h="3973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QUE?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POR QUE?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ONDE?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QUEM?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QUANDO?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82316"/>
                  </a:ext>
                </a:extLst>
              </a:tr>
              <a:tr h="152023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 Garantir que os colaboradores adotem práticas ecológicas que possam beneficiar a empresa e impactar positivamente a sociedade.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 Para promover a conscientização e a reponsabilidade ambiental entre os colaboradores, incentivando práticas sustentáveis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 Durante reuniões internas e eventos corporativos realizados em espaços descontraídos, como salas colaborativas e áreas externas.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 Todos os colaboradores da empresa, independentemente do cargo ou setor. 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 Atividades e interações realizadas mensalmente, preferencialmente ao final de cada mês.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04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74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B085A-B20F-9D90-F3B1-DA042A83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5FABD38-04B2-0889-2A95-1A238070EE03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>
                <a:solidFill>
                  <a:schemeClr val="bg1">
                    <a:lumMod val="85000"/>
                  </a:schemeClr>
                </a:solidFill>
                <a:latin typeface="+mj-lt"/>
              </a:rPr>
              <a:t>2H</a:t>
            </a:r>
            <a:endParaRPr lang="pt-BR" sz="4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DDA1B8E-6917-6BB7-D01B-C01796B17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3086"/>
              </p:ext>
            </p:extLst>
          </p:nvPr>
        </p:nvGraphicFramePr>
        <p:xfrm>
          <a:off x="1818484" y="2465070"/>
          <a:ext cx="8748873" cy="2935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52840">
                  <a:extLst>
                    <a:ext uri="{9D8B030D-6E8A-4147-A177-3AD203B41FA5}">
                      <a16:colId xmlns:a16="http://schemas.microsoft.com/office/drawing/2014/main" val="1196416705"/>
                    </a:ext>
                  </a:extLst>
                </a:gridCol>
                <a:gridCol w="2796033">
                  <a:extLst>
                    <a:ext uri="{9D8B030D-6E8A-4147-A177-3AD203B41FA5}">
                      <a16:colId xmlns:a16="http://schemas.microsoft.com/office/drawing/2014/main" val="223965260"/>
                    </a:ext>
                  </a:extLst>
                </a:gridCol>
              </a:tblGrid>
              <a:tr h="5654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SUSTENTABILIDADE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458079"/>
                  </a:ext>
                </a:extLst>
              </a:tr>
              <a:tr h="3829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COMO? (ESTRATÉGIAS)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QUANTO CUSTA?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917658"/>
                  </a:ext>
                </a:extLst>
              </a:tr>
              <a:tr h="198669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Realização de reuniões lúdicas com dinâmicas interativas, jogos e atividades que promovam a sustentabilidade de forma prática e divertida. Promoção de cursos e workshops didáticos sobre sustentabilidade e boas práticas. Criação de campanhas internas com desafios sustentáveis, como redução de consumo de energia e reciclagem no ambiente de trabalho.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200" u="none" strike="noStrike" dirty="0">
                          <a:effectLst/>
                        </a:rPr>
                        <a:t>R$ 23.000</a:t>
                      </a:r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52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16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3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D191A518-D970-7225-F524-016673E4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/>
                    </a14:imgEffect>
                  </a14:imgLayer>
                </a14:imgProps>
              </a:ext>
            </a:extLst>
          </a:blip>
          <a:srcRect l="6076" r="10714"/>
          <a:stretch/>
        </p:blipFill>
        <p:spPr>
          <a:xfrm>
            <a:off x="-3943" y="3062"/>
            <a:ext cx="533669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6B8BB3-4DCD-003F-EB9A-9655461004B5}"/>
              </a:ext>
            </a:extLst>
          </p:cNvPr>
          <p:cNvSpPr txBox="1"/>
          <p:nvPr/>
        </p:nvSpPr>
        <p:spPr>
          <a:xfrm>
            <a:off x="5524500" y="2660650"/>
            <a:ext cx="63309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INTELIGÊNCIA QUE GUIA</a:t>
            </a:r>
          </a:p>
        </p:txBody>
      </p:sp>
    </p:spTree>
    <p:extLst>
      <p:ext uri="{BB962C8B-B14F-4D97-AF65-F5344CB8AC3E}">
        <p14:creationId xmlns:p14="http://schemas.microsoft.com/office/powerpoint/2010/main" val="18190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322F1-9394-5B5D-4459-6A3D94E1F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76B89BF-D196-52FF-F1E8-952DED345EDF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5400" b="1">
                <a:solidFill>
                  <a:schemeClr val="bg1">
                    <a:lumMod val="85000"/>
                  </a:schemeClr>
                </a:solidFill>
                <a:latin typeface="Corbel"/>
              </a:rPr>
              <a:t>LAYOUT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EC35E-E600-4E34-2FFD-CD0F920C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67" r="4174" b="-66"/>
          <a:stretch/>
        </p:blipFill>
        <p:spPr>
          <a:xfrm>
            <a:off x="2611" y="1858809"/>
            <a:ext cx="6458426" cy="38233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1C51AB-A4A6-361C-9F47-5AC5E4703125}"/>
              </a:ext>
            </a:extLst>
          </p:cNvPr>
          <p:cNvSpPr txBox="1"/>
          <p:nvPr/>
        </p:nvSpPr>
        <p:spPr>
          <a:xfrm>
            <a:off x="6462932" y="1833488"/>
            <a:ext cx="5703277" cy="3816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200" dirty="0">
                <a:solidFill>
                  <a:srgbClr val="4D3626"/>
                </a:solidFill>
              </a:rPr>
              <a:t>FOMENTAR O AMBIENTE DISRUPTIVO</a:t>
            </a:r>
          </a:p>
          <a:p>
            <a:pPr marL="342900" indent="-342900">
              <a:buFont typeface="Arial"/>
              <a:buChar char="•"/>
            </a:pPr>
            <a:endParaRPr lang="pt-BR" sz="2200" dirty="0">
              <a:solidFill>
                <a:srgbClr val="4D3626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200" dirty="0">
                <a:solidFill>
                  <a:srgbClr val="4D3626"/>
                </a:solidFill>
                <a:ea typeface="+mn-lt"/>
                <a:cs typeface="+mn-lt"/>
              </a:rPr>
              <a:t>INCENTIVAR A COMUNICAÇÃO E O TRABALHO EM EQUIPE.</a:t>
            </a:r>
          </a:p>
          <a:p>
            <a:pPr marL="342900" indent="-342900">
              <a:buFont typeface="Arial"/>
              <a:buChar char="•"/>
            </a:pPr>
            <a:endParaRPr lang="pt-BR" sz="2200" dirty="0">
              <a:solidFill>
                <a:srgbClr val="4D3626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200" dirty="0">
                <a:solidFill>
                  <a:srgbClr val="4D3626"/>
                </a:solidFill>
                <a:ea typeface="+mn-lt"/>
                <a:cs typeface="+mn-lt"/>
              </a:rPr>
              <a:t>PROMOVER O COMPARTILHAMENTO DE IDEIAS E CONHECIMENTOS.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4D3626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4D3626"/>
                </a:solidFill>
                <a:ea typeface="+mn-lt"/>
                <a:cs typeface="+mn-lt"/>
              </a:rPr>
              <a:t>PROMOVER A CULTURA DE AUTONOMIA</a:t>
            </a:r>
            <a:endParaRPr lang="pt-BR" sz="2200" dirty="0">
              <a:solidFill>
                <a:srgbClr val="4D3626"/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4D3626"/>
                </a:solidFill>
                <a:ea typeface="+mn-lt"/>
                <a:cs typeface="+mn-lt"/>
              </a:rPr>
              <a:t>  PARA QUE AS PESSOAS TOMEM DECISÕES   E LIDEREM INICIATIVAS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1880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3DC4874-D744-414A-6214-8E0970FFB548}"/>
              </a:ext>
            </a:extLst>
          </p:cNvPr>
          <p:cNvSpPr/>
          <p:nvPr/>
        </p:nvSpPr>
        <p:spPr>
          <a:xfrm>
            <a:off x="5561463" y="1969922"/>
            <a:ext cx="5242834" cy="3616012"/>
          </a:xfrm>
          <a:prstGeom prst="rect">
            <a:avLst/>
          </a:prstGeom>
          <a:solidFill>
            <a:srgbClr val="4D36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49DBB8-FA78-2C1E-AE59-D33869663AB7}"/>
              </a:ext>
            </a:extLst>
          </p:cNvPr>
          <p:cNvSpPr/>
          <p:nvPr/>
        </p:nvSpPr>
        <p:spPr>
          <a:xfrm>
            <a:off x="0" y="1"/>
            <a:ext cx="12185747" cy="1106089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>
                <a:solidFill>
                  <a:schemeClr val="bg1">
                    <a:lumMod val="85000"/>
                  </a:schemeClr>
                </a:solidFill>
                <a:latin typeface="Corbel"/>
              </a:rPr>
              <a:t>MEMBROS DA EQUIPE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F48401-7244-1800-5DAD-D38CEE39F97C}"/>
              </a:ext>
            </a:extLst>
          </p:cNvPr>
          <p:cNvSpPr txBox="1"/>
          <p:nvPr/>
        </p:nvSpPr>
        <p:spPr>
          <a:xfrm>
            <a:off x="6095359" y="2137471"/>
            <a:ext cx="489462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GABRIEL FERREIRA DOS SANTOS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DOUGLAS </a:t>
            </a:r>
            <a:r>
              <a:rPr lang="pt-BR" sz="2400">
                <a:solidFill>
                  <a:schemeClr val="bg1"/>
                </a:solidFill>
              </a:rPr>
              <a:t> FELIPE FERREIRA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MATEUS  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VINICIUS </a:t>
            </a:r>
            <a:r>
              <a:rPr lang="pt-BR" sz="2400">
                <a:solidFill>
                  <a:schemeClr val="bg1"/>
                </a:solidFill>
              </a:rPr>
              <a:t>MONTANINI PIEROTE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CAIO CÉSAR TASCANO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280D3E-E2CA-90D9-9E83-8AD34F64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01" t="6097" r="19431" b="1875"/>
          <a:stretch/>
        </p:blipFill>
        <p:spPr>
          <a:xfrm>
            <a:off x="-6491" y="1102194"/>
            <a:ext cx="4865995" cy="5750099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198C3ECC-EEB8-FC3C-17E9-6464D71F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4236" y="2133600"/>
            <a:ext cx="374073" cy="374073"/>
          </a:xfrm>
          <a:prstGeom prst="rect">
            <a:avLst/>
          </a:prstGeom>
          <a:ln>
            <a:noFill/>
          </a:ln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EFD9B7BB-806A-3669-84F0-E9AE01E27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4181" y="2897778"/>
            <a:ext cx="374073" cy="374073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7FE21738-E231-F576-FD5E-D9907238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1349" y="3644528"/>
            <a:ext cx="374073" cy="37407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73C1F94B-5189-D6C2-E892-44CF55FFC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4180" y="4342483"/>
            <a:ext cx="374073" cy="374073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355F7E84-AAB4-7483-58B0-9C8F81F68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4180" y="5097946"/>
            <a:ext cx="374073" cy="3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5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2710885-12FA-1DCC-CC59-27F7C2A81887}"/>
              </a:ext>
            </a:extLst>
          </p:cNvPr>
          <p:cNvSpPr/>
          <p:nvPr/>
        </p:nvSpPr>
        <p:spPr>
          <a:xfrm>
            <a:off x="818093" y="1885948"/>
            <a:ext cx="10535706" cy="3090335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600" dirty="0">
                <a:latin typeface="Gulim"/>
                <a:ea typeface="+mn-lt"/>
                <a:cs typeface="+mn-lt"/>
              </a:rPr>
              <a:t> O projeto </a:t>
            </a:r>
            <a:r>
              <a:rPr lang="pt-BR" sz="2600" err="1">
                <a:latin typeface="Gulim"/>
                <a:ea typeface="+mn-lt"/>
                <a:cs typeface="+mn-lt"/>
              </a:rPr>
              <a:t>VisionLar</a:t>
            </a:r>
            <a:r>
              <a:rPr lang="pt-BR" sz="2600" dirty="0">
                <a:latin typeface="Gulim"/>
                <a:ea typeface="+mn-lt"/>
                <a:cs typeface="+mn-lt"/>
              </a:rPr>
              <a:t> desenvolve uma plataforma que usa inteligência artificial para otimizar a seleção de locais para moradia e negócios, analisando dados sobre custo, segurança, distância do trabalho e qualidade de vida. Destinada a diversos perfis de usuários, como pessoas em mudança de cidade e empreendedores, a plataforma busca transformar esse processo em uma experiência mais eficiente e confiável.</a:t>
            </a:r>
            <a:endParaRPr lang="pt-BR" sz="2600">
              <a:latin typeface="Gulim"/>
              <a:ea typeface="Gulim"/>
            </a:endParaRPr>
          </a:p>
        </p:txBody>
      </p:sp>
      <p:pic>
        <p:nvPicPr>
          <p:cNvPr id="5" name="Gráfico 4" descr="Professor com preenchimento sólido">
            <a:extLst>
              <a:ext uri="{FF2B5EF4-FFF2-40B4-BE49-F238E27FC236}">
                <a16:creationId xmlns:a16="http://schemas.microsoft.com/office/drawing/2014/main" id="{DF56E596-36E3-E686-B66B-08C133688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7050" y="19050"/>
            <a:ext cx="914400" cy="914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-12699" y="8470"/>
            <a:ext cx="121984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APRESENTAÇÃO</a:t>
            </a:r>
            <a:endParaRPr lang="pt-BR" sz="7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0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5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MISSÃO, VISÃO E VALORES</a:t>
            </a:r>
            <a:endParaRPr lang="pt-BR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7E5AC-F258-FBD0-5A97-B60F942D8890}"/>
              </a:ext>
            </a:extLst>
          </p:cNvPr>
          <p:cNvSpPr/>
          <p:nvPr/>
        </p:nvSpPr>
        <p:spPr>
          <a:xfrm>
            <a:off x="190500" y="1276348"/>
            <a:ext cx="6229350" cy="2476500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Gulim"/>
                <a:ea typeface="+mn-lt"/>
                <a:cs typeface="+mn-lt"/>
              </a:rPr>
              <a:t>Missão:</a:t>
            </a:r>
            <a:endParaRPr lang="pt-BR" sz="2000">
              <a:latin typeface="Gulim"/>
              <a:ea typeface="Gulim"/>
            </a:endParaRPr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Ajudar pessoas com uma plataforma amigável.</a:t>
            </a:r>
            <a:endParaRPr lang="pt-BR" sz="2000">
              <a:latin typeface="Gulim"/>
              <a:ea typeface="Gulim"/>
            </a:endParaRPr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Oferecer informações precisas e confiáveis sobre locais em Sorocaba e Votorantim.</a:t>
            </a:r>
            <a:endParaRPr lang="pt-BR" sz="2000">
              <a:latin typeface="Gulim"/>
              <a:ea typeface="Gulim"/>
            </a:endParaRPr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Entregar soluções estruturadas e eficientes, reconhecendo as necessidades dos clientes.</a:t>
            </a:r>
            <a:endParaRPr lang="pt-BR" sz="2000" dirty="0">
              <a:latin typeface="Gulim"/>
            </a:endParaRPr>
          </a:p>
          <a:p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27363A7-04F0-7F8F-7711-9A29104D08DF}"/>
              </a:ext>
            </a:extLst>
          </p:cNvPr>
          <p:cNvSpPr/>
          <p:nvPr/>
        </p:nvSpPr>
        <p:spPr>
          <a:xfrm>
            <a:off x="203200" y="3829047"/>
            <a:ext cx="6216650" cy="2438400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 dirty="0">
              <a:latin typeface="Gulim"/>
              <a:ea typeface="+mn-lt"/>
              <a:cs typeface="+mn-lt"/>
            </a:endParaRPr>
          </a:p>
          <a:p>
            <a:pPr algn="ctr"/>
            <a:endParaRPr lang="pt-BR" sz="2000" b="1" dirty="0">
              <a:latin typeface="Gulim"/>
              <a:ea typeface="+mn-lt"/>
              <a:cs typeface="+mn-lt"/>
            </a:endParaRPr>
          </a:p>
          <a:p>
            <a:pPr algn="ctr"/>
            <a:r>
              <a:rPr lang="pt-BR" sz="2000" b="1" dirty="0">
                <a:latin typeface="Gulim"/>
                <a:ea typeface="+mn-lt"/>
                <a:cs typeface="+mn-lt"/>
              </a:rPr>
              <a:t>Visão: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Ser referência em encontrar locais com segurança e praticidade.</a:t>
            </a:r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Cumprir promessas e oferecer soluções simples.</a:t>
            </a:r>
          </a:p>
          <a:p>
            <a:pPr marL="285750" indent="-285750">
              <a:buFont typeface="Arial"/>
              <a:buChar char="•"/>
            </a:pPr>
            <a:r>
              <a:rPr lang="pt-BR" sz="2000" dirty="0">
                <a:latin typeface="Gulim"/>
                <a:ea typeface="+mn-lt"/>
                <a:cs typeface="+mn-lt"/>
              </a:rPr>
              <a:t>Valorizar a diversidade de ideias e compromisso responsável.</a:t>
            </a:r>
          </a:p>
          <a:p>
            <a:pPr algn="ctr"/>
            <a:endParaRPr lang="pt-BR" sz="2000" b="1" dirty="0">
              <a:latin typeface="Gulim"/>
            </a:endParaRPr>
          </a:p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8166B50-22E3-C7F1-E6F2-452F398D9165}"/>
              </a:ext>
            </a:extLst>
          </p:cNvPr>
          <p:cNvSpPr/>
          <p:nvPr/>
        </p:nvSpPr>
        <p:spPr>
          <a:xfrm>
            <a:off x="6591300" y="1238247"/>
            <a:ext cx="5543550" cy="5041900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200" b="1" dirty="0">
                <a:ea typeface="+mn-lt"/>
                <a:cs typeface="+mn-lt"/>
              </a:rPr>
              <a:t>Valores: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Transparência</a:t>
            </a:r>
            <a:r>
              <a:rPr lang="pt-BR" sz="2200" dirty="0">
                <a:ea typeface="+mn-lt"/>
                <a:cs typeface="+mn-lt"/>
              </a:rPr>
              <a:t>: Informações claras e baseadas em dados reais.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Inovação</a:t>
            </a:r>
            <a:r>
              <a:rPr lang="pt-BR" sz="2200" dirty="0">
                <a:ea typeface="+mn-lt"/>
                <a:cs typeface="+mn-lt"/>
              </a:rPr>
              <a:t>: Uso de tecnologia avançada para soluções práticas.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Personalização</a:t>
            </a:r>
            <a:r>
              <a:rPr lang="pt-BR" sz="2200" dirty="0">
                <a:ea typeface="+mn-lt"/>
                <a:cs typeface="+mn-lt"/>
              </a:rPr>
              <a:t>: Soluções adaptadas às necessidades individuais.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Segurança</a:t>
            </a:r>
            <a:r>
              <a:rPr lang="pt-BR" sz="2200" dirty="0">
                <a:ea typeface="+mn-lt"/>
                <a:cs typeface="+mn-lt"/>
              </a:rPr>
              <a:t>: Proteção de dados e priorização do bem-estar do cliente.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Eficiência</a:t>
            </a:r>
            <a:r>
              <a:rPr lang="pt-BR" sz="2200" dirty="0">
                <a:ea typeface="+mn-lt"/>
                <a:cs typeface="+mn-lt"/>
              </a:rPr>
              <a:t>: Melhoria contínua para rapidez e precisão.</a:t>
            </a:r>
            <a:endParaRPr lang="pt-BR" sz="2200"/>
          </a:p>
          <a:p>
            <a:pPr marL="285750" indent="-285750">
              <a:buFont typeface="Arial"/>
              <a:buChar char="•"/>
            </a:pPr>
            <a:r>
              <a:rPr lang="pt-BR" sz="2200" dirty="0">
                <a:highlight>
                  <a:srgbClr val="808080"/>
                </a:highlight>
                <a:ea typeface="+mn-lt"/>
                <a:cs typeface="+mn-lt"/>
              </a:rPr>
              <a:t>Sustentabilidade</a:t>
            </a:r>
            <a:r>
              <a:rPr lang="pt-BR" sz="2200" dirty="0">
                <a:ea typeface="+mn-lt"/>
                <a:cs typeface="+mn-lt"/>
              </a:rPr>
              <a:t>: Incentivo ao desenvolvimento urbano sustentável</a:t>
            </a:r>
            <a:r>
              <a:rPr lang="pt-BR" sz="2400" dirty="0">
                <a:ea typeface="+mn-lt"/>
                <a:cs typeface="+mn-lt"/>
              </a:rPr>
              <a:t>.</a:t>
            </a:r>
            <a:endParaRPr lang="pt-BR" sz="2400"/>
          </a:p>
          <a:p>
            <a:pPr algn="ctr"/>
            <a:endParaRPr lang="pt-BR" sz="2400" b="1" dirty="0">
              <a:latin typeface="Gulim"/>
              <a:ea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74323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5901C5D-E0BE-9C44-55AB-11FCBECC16B8}"/>
              </a:ext>
            </a:extLst>
          </p:cNvPr>
          <p:cNvSpPr/>
          <p:nvPr/>
        </p:nvSpPr>
        <p:spPr>
          <a:xfrm>
            <a:off x="110038" y="1376144"/>
            <a:ext cx="4936275" cy="3588590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200">
              <a:solidFill>
                <a:srgbClr val="000000"/>
              </a:solidFill>
              <a:latin typeface="Arial"/>
              <a:cs typeface="Arial"/>
            </a:endParaRPr>
          </a:p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5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CÓDIGO DE CONDUTA</a:t>
            </a: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B6043E-99FF-1D76-62F5-93410DE51F72}"/>
              </a:ext>
            </a:extLst>
          </p:cNvPr>
          <p:cNvSpPr txBox="1"/>
          <p:nvPr/>
        </p:nvSpPr>
        <p:spPr>
          <a:xfrm>
            <a:off x="411163" y="1896528"/>
            <a:ext cx="428752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Respeito e Colaboração:</a:t>
            </a:r>
            <a:endParaRPr lang="pt-BR"/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Desenvolvimento e Inovação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Conflitos de Interesse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Cumprimento das Leis e Regulamentos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Ética nos Negócio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Transparência e Justiça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Impacto Positivo</a:t>
            </a: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Gulim"/>
                <a:ea typeface="+mn-lt"/>
                <a:cs typeface="+mn-lt"/>
              </a:rPr>
              <a:t>Sustentabilidade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F3E9C8-633E-0111-F0A4-F23FA6848627}"/>
              </a:ext>
            </a:extLst>
          </p:cNvPr>
          <p:cNvSpPr txBox="1"/>
          <p:nvPr/>
        </p:nvSpPr>
        <p:spPr>
          <a:xfrm>
            <a:off x="1049583" y="1436486"/>
            <a:ext cx="3351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ptos Display"/>
                <a:ea typeface="Gulim"/>
                <a:cs typeface="Arial"/>
              </a:rPr>
              <a:t>MANUAL DE CONDUTA</a:t>
            </a:r>
            <a:r>
              <a:rPr lang="pt-BR" sz="2400" b="1" dirty="0">
                <a:solidFill>
                  <a:schemeClr val="bg1"/>
                </a:solidFill>
                <a:latin typeface="Aptos Display"/>
                <a:cs typeface="Arial"/>
              </a:rPr>
              <a:t> </a:t>
            </a:r>
            <a:endParaRPr lang="pt-BR" sz="240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10295F1-8AA5-E4F5-4873-0EEFC01335EE}"/>
              </a:ext>
            </a:extLst>
          </p:cNvPr>
          <p:cNvSpPr/>
          <p:nvPr/>
        </p:nvSpPr>
        <p:spPr>
          <a:xfrm>
            <a:off x="7090320" y="3605128"/>
            <a:ext cx="4933787" cy="3248799"/>
          </a:xfrm>
          <a:prstGeom prst="round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pt-BR" sz="2000" dirty="0">
                <a:latin typeface="Gulim"/>
                <a:ea typeface="Gulim"/>
              </a:rPr>
              <a:t>Qualquer violação deste Código de Ética será tratada com seriedade e poderá resultar em medidas disciplinares, que podem incluir advertências, suspensão ou até rescisão de contratos, dependendo da gravidade da violação.</a:t>
            </a:r>
            <a:r>
              <a:rPr lang="pt-BR" sz="2000" dirty="0">
                <a:latin typeface="Arial"/>
                <a:ea typeface="Arial"/>
                <a:cs typeface="Arial"/>
              </a:rPr>
              <a:t> 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DA1033-FBBA-880A-9088-43983AD51083}"/>
              </a:ext>
            </a:extLst>
          </p:cNvPr>
          <p:cNvSpPr txBox="1"/>
          <p:nvPr/>
        </p:nvSpPr>
        <p:spPr>
          <a:xfrm>
            <a:off x="8422493" y="3724262"/>
            <a:ext cx="2261880" cy="473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ptos Display"/>
                <a:ea typeface="Gulim"/>
                <a:cs typeface="Arial"/>
              </a:rPr>
              <a:t>COMPLIANCE</a:t>
            </a:r>
            <a:endParaRPr lang="pt-BR" sz="2400" b="1" dirty="0">
              <a:solidFill>
                <a:schemeClr val="bg1"/>
              </a:solidFill>
              <a:latin typeface="Aptos Display"/>
              <a:cs typeface="Arial"/>
            </a:endParaRPr>
          </a:p>
        </p:txBody>
      </p:sp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D3F7CF07-27EE-65AD-B491-EF87F1D0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58" y="2433558"/>
            <a:ext cx="3048000" cy="3048000"/>
          </a:xfrm>
          <a:prstGeom prst="roundRect">
            <a:avLst/>
          </a:prstGeom>
          <a:solidFill>
            <a:srgbClr val="FFFFFF">
              <a:shade val="85000"/>
            </a:srgbClr>
          </a:solidFill>
          <a:ln w="5715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B026A3-85B1-2520-E7C0-932182E46DDA}"/>
              </a:ext>
            </a:extLst>
          </p:cNvPr>
          <p:cNvSpPr txBox="1"/>
          <p:nvPr/>
        </p:nvSpPr>
        <p:spPr>
          <a:xfrm rot="-5400000">
            <a:off x="2558562" y="3141296"/>
            <a:ext cx="40215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4D3626"/>
                </a:solidFill>
              </a:rPr>
              <a:t>INTELIGÊNCIA QUE GUIA</a:t>
            </a:r>
          </a:p>
        </p:txBody>
      </p:sp>
    </p:spTree>
    <p:extLst>
      <p:ext uri="{BB962C8B-B14F-4D97-AF65-F5344CB8AC3E}">
        <p14:creationId xmlns:p14="http://schemas.microsoft.com/office/powerpoint/2010/main" val="99918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99CE31B-BA43-6BB8-DAB4-0C69ADE80979}"/>
              </a:ext>
            </a:extLst>
          </p:cNvPr>
          <p:cNvSpPr/>
          <p:nvPr/>
        </p:nvSpPr>
        <p:spPr>
          <a:xfrm>
            <a:off x="119219" y="3982967"/>
            <a:ext cx="5292776" cy="704433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729D7CA-D4F7-83BB-628E-B7A1F0DE12D4}"/>
              </a:ext>
            </a:extLst>
          </p:cNvPr>
          <p:cNvSpPr/>
          <p:nvPr/>
        </p:nvSpPr>
        <p:spPr>
          <a:xfrm>
            <a:off x="119219" y="1245013"/>
            <a:ext cx="5292777" cy="704434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5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PILARES DA CULTURA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98C528C-0193-A6D5-991A-06292DDDB263}"/>
              </a:ext>
            </a:extLst>
          </p:cNvPr>
          <p:cNvSpPr txBox="1"/>
          <p:nvPr/>
        </p:nvSpPr>
        <p:spPr>
          <a:xfrm>
            <a:off x="510309" y="1272309"/>
            <a:ext cx="4521200" cy="996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FOCO NO CLIENTE</a:t>
            </a:r>
          </a:p>
          <a:p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927643-C59C-1141-02CF-F5FD45CA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" t="3084" r="319" b="7639"/>
          <a:stretch/>
        </p:blipFill>
        <p:spPr>
          <a:xfrm>
            <a:off x="933391" y="2012662"/>
            <a:ext cx="3078617" cy="1839360"/>
          </a:xfrm>
          <a:prstGeom prst="roundRect">
            <a:avLst/>
          </a:prstGeom>
          <a:ln w="38100">
            <a:solidFill>
              <a:srgbClr val="4D3626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109D46-13D2-DE97-ECD8-2E22D14C1AFD}"/>
              </a:ext>
            </a:extLst>
          </p:cNvPr>
          <p:cNvSpPr txBox="1"/>
          <p:nvPr/>
        </p:nvSpPr>
        <p:spPr>
          <a:xfrm>
            <a:off x="119219" y="3972342"/>
            <a:ext cx="5375807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INOVAÇÃO CONTÍNUA</a:t>
            </a:r>
          </a:p>
        </p:txBody>
      </p:sp>
      <p:pic>
        <p:nvPicPr>
          <p:cNvPr id="8" name="Imagem 7" descr="Melhoria Imagens – Download Grátis no Freepik">
            <a:extLst>
              <a:ext uri="{FF2B5EF4-FFF2-40B4-BE49-F238E27FC236}">
                <a16:creationId xmlns:a16="http://schemas.microsoft.com/office/drawing/2014/main" id="{57A401F5-79B4-A19D-6406-6BB08F8C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44" r="-317" b="9126"/>
          <a:stretch/>
        </p:blipFill>
        <p:spPr>
          <a:xfrm>
            <a:off x="937490" y="4790460"/>
            <a:ext cx="3078039" cy="2013822"/>
          </a:xfrm>
          <a:prstGeom prst="roundRect">
            <a:avLst/>
          </a:prstGeom>
          <a:ln w="38100">
            <a:solidFill>
              <a:srgbClr val="4D3626"/>
            </a:solidFill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EC373F9-9BE5-C7CC-9513-E448380F1A77}"/>
              </a:ext>
            </a:extLst>
          </p:cNvPr>
          <p:cNvSpPr/>
          <p:nvPr/>
        </p:nvSpPr>
        <p:spPr>
          <a:xfrm>
            <a:off x="6388915" y="1272309"/>
            <a:ext cx="5292776" cy="704433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910157-AE1E-3F35-0D9D-6997C4E02F1B}"/>
              </a:ext>
            </a:extLst>
          </p:cNvPr>
          <p:cNvSpPr txBox="1"/>
          <p:nvPr/>
        </p:nvSpPr>
        <p:spPr>
          <a:xfrm>
            <a:off x="6537552" y="1241878"/>
            <a:ext cx="50061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SUSTENTABILIDADE</a:t>
            </a:r>
          </a:p>
        </p:txBody>
      </p:sp>
      <p:pic>
        <p:nvPicPr>
          <p:cNvPr id="11" name="Imagem 10" descr="Você sabe o que é Sustentabilidade? – ES Ambiental">
            <a:extLst>
              <a:ext uri="{FF2B5EF4-FFF2-40B4-BE49-F238E27FC236}">
                <a16:creationId xmlns:a16="http://schemas.microsoft.com/office/drawing/2014/main" id="{94E36780-BC50-2D27-96A7-313744DCE0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80" t="386" r="993" b="1158"/>
          <a:stretch/>
        </p:blipFill>
        <p:spPr>
          <a:xfrm>
            <a:off x="7160493" y="2228867"/>
            <a:ext cx="3676343" cy="3246309"/>
          </a:xfrm>
          <a:prstGeom prst="roundRect">
            <a:avLst/>
          </a:prstGeom>
          <a:ln w="38100">
            <a:solidFill>
              <a:srgbClr val="4D3626"/>
            </a:solidFill>
          </a:ln>
        </p:spPr>
      </p:pic>
    </p:spTree>
    <p:extLst>
      <p:ext uri="{BB962C8B-B14F-4D97-AF65-F5344CB8AC3E}">
        <p14:creationId xmlns:p14="http://schemas.microsoft.com/office/powerpoint/2010/main" val="8152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-1" y="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 dirty="0">
                <a:solidFill>
                  <a:schemeClr val="bg1">
                    <a:lumMod val="85000"/>
                  </a:schemeClr>
                </a:solidFill>
              </a:rPr>
              <a:t>5W</a:t>
            </a:r>
            <a:endParaRPr lang="pt-BR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FAE58E2-4CE9-539F-501E-FE7B030DD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85057"/>
              </p:ext>
            </p:extLst>
          </p:nvPr>
        </p:nvGraphicFramePr>
        <p:xfrm>
          <a:off x="330427" y="1863588"/>
          <a:ext cx="11524891" cy="3130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052">
                  <a:extLst>
                    <a:ext uri="{9D8B030D-6E8A-4147-A177-3AD203B41FA5}">
                      <a16:colId xmlns:a16="http://schemas.microsoft.com/office/drawing/2014/main" val="3781574174"/>
                    </a:ext>
                  </a:extLst>
                </a:gridCol>
                <a:gridCol w="3010514">
                  <a:extLst>
                    <a:ext uri="{9D8B030D-6E8A-4147-A177-3AD203B41FA5}">
                      <a16:colId xmlns:a16="http://schemas.microsoft.com/office/drawing/2014/main" val="2890084351"/>
                    </a:ext>
                  </a:extLst>
                </a:gridCol>
                <a:gridCol w="1564122">
                  <a:extLst>
                    <a:ext uri="{9D8B030D-6E8A-4147-A177-3AD203B41FA5}">
                      <a16:colId xmlns:a16="http://schemas.microsoft.com/office/drawing/2014/main" val="1684784707"/>
                    </a:ext>
                  </a:extLst>
                </a:gridCol>
                <a:gridCol w="2102316">
                  <a:extLst>
                    <a:ext uri="{9D8B030D-6E8A-4147-A177-3AD203B41FA5}">
                      <a16:colId xmlns:a16="http://schemas.microsoft.com/office/drawing/2014/main" val="2355228828"/>
                    </a:ext>
                  </a:extLst>
                </a:gridCol>
                <a:gridCol w="2257887">
                  <a:extLst>
                    <a:ext uri="{9D8B030D-6E8A-4147-A177-3AD203B41FA5}">
                      <a16:colId xmlns:a16="http://schemas.microsoft.com/office/drawing/2014/main" val="2990149344"/>
                    </a:ext>
                  </a:extLst>
                </a:gridCol>
              </a:tblGrid>
              <a:tr h="42601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FOCO NO CLIENTE</a:t>
                      </a:r>
                      <a:endParaRPr lang="pt-BR" sz="36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980482"/>
                  </a:ext>
                </a:extLst>
              </a:tr>
              <a:tr h="43977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QUE?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POR QUE?</a:t>
                      </a:r>
                      <a:endParaRPr lang="pt-BR" sz="1800" b="1" i="0" u="none" strike="noStrike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ONDE?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QUEM?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QUANDO?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27328"/>
                  </a:ext>
                </a:extLst>
              </a:tr>
              <a:tr h="213288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Implementar o foco no cliente como um pilar central da cultura organizacional e das operações da empresa.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Para aumentar a satisfação do cliente, melhorar a lealdade, impulsionar o crescimento e garantir a diferenciação competitiva no mercado.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Em todos os departamentos da empresa.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Equipe de liderança (diretores e gerentes), com participação ativa de todos os colaboradores, especialmente da equipe de atendimento ao cliente.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Implementação gradual ao longo de 12 meses, com revisões trimestrais para avaliação de progresso.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2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18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84A63DF-749F-AE70-1329-55CB538AF9C0}"/>
              </a:ext>
            </a:extLst>
          </p:cNvPr>
          <p:cNvSpPr/>
          <p:nvPr/>
        </p:nvSpPr>
        <p:spPr>
          <a:xfrm>
            <a:off x="1" y="847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>
                <a:solidFill>
                  <a:schemeClr val="bg1">
                    <a:lumMod val="85000"/>
                  </a:schemeClr>
                </a:solidFill>
                <a:latin typeface="+mj-lt"/>
              </a:rPr>
              <a:t>2H</a:t>
            </a:r>
            <a:endParaRPr lang="pt-BR" sz="4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ACA1941-E5B9-DF40-92E0-A8A51DB9A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93370"/>
              </p:ext>
            </p:extLst>
          </p:nvPr>
        </p:nvGraphicFramePr>
        <p:xfrm>
          <a:off x="1875346" y="1774820"/>
          <a:ext cx="8441307" cy="3757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43570">
                  <a:extLst>
                    <a:ext uri="{9D8B030D-6E8A-4147-A177-3AD203B41FA5}">
                      <a16:colId xmlns:a16="http://schemas.microsoft.com/office/drawing/2014/main" val="3057439362"/>
                    </a:ext>
                  </a:extLst>
                </a:gridCol>
                <a:gridCol w="2697737">
                  <a:extLst>
                    <a:ext uri="{9D8B030D-6E8A-4147-A177-3AD203B41FA5}">
                      <a16:colId xmlns:a16="http://schemas.microsoft.com/office/drawing/2014/main" val="1517985699"/>
                    </a:ext>
                  </a:extLst>
                </a:gridCol>
              </a:tblGrid>
              <a:tr h="9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FOCO NO CLIENTE</a:t>
                      </a:r>
                      <a:endParaRPr lang="pt-BR" sz="36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84435"/>
                  </a:ext>
                </a:extLst>
              </a:tr>
              <a:tr h="7126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COMO? (ESTRATÉGIAS)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QUANTO CUSTA?</a:t>
                      </a:r>
                      <a:endParaRPr lang="pt-BR" sz="24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465255"/>
                  </a:ext>
                </a:extLst>
              </a:tr>
              <a:tr h="209461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 dirty="0">
                          <a:effectLst/>
                        </a:rPr>
                        <a:t>Realizar treinamentos e workshops sobre a importância do foco no cliente. Criar canais de feedback e pesquisa para captar a voz do cliente. Promover iniciativas de empatia e reconhecimento para colaboradores que se destacam nesse aspecto.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200" u="none" strike="noStrike" dirty="0">
                          <a:effectLst/>
                        </a:rPr>
                        <a:t>R$ 11.000</a:t>
                      </a:r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350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5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7F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B79BB-7765-FCC5-FDAC-6A037298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CDA0822-A3B0-97FC-5F10-FE8654A81F14}"/>
              </a:ext>
            </a:extLst>
          </p:cNvPr>
          <p:cNvSpPr/>
          <p:nvPr/>
        </p:nvSpPr>
        <p:spPr>
          <a:xfrm>
            <a:off x="-1" y="0"/>
            <a:ext cx="12185745" cy="1053168"/>
          </a:xfrm>
          <a:prstGeom prst="rect">
            <a:avLst/>
          </a:prstGeom>
          <a:solidFill>
            <a:srgbClr val="4D3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400" b="1" dirty="0">
                <a:solidFill>
                  <a:schemeClr val="bg1">
                    <a:lumMod val="85000"/>
                  </a:schemeClr>
                </a:solidFill>
                <a:latin typeface="Corbel"/>
              </a:rPr>
              <a:t>FORTALECIMENTO DA CULTURA – </a:t>
            </a:r>
            <a:r>
              <a:rPr lang="pt-BR" sz="4400" b="1" dirty="0">
                <a:solidFill>
                  <a:schemeClr val="bg1">
                    <a:lumMod val="85000"/>
                  </a:schemeClr>
                </a:solidFill>
              </a:rPr>
              <a:t>5W</a:t>
            </a:r>
            <a:endParaRPr lang="pt-BR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6043A6F-099C-BAC4-A861-41C27294D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15790"/>
              </p:ext>
            </p:extLst>
          </p:nvPr>
        </p:nvGraphicFramePr>
        <p:xfrm>
          <a:off x="304546" y="1896149"/>
          <a:ext cx="11576650" cy="3200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0745">
                  <a:extLst>
                    <a:ext uri="{9D8B030D-6E8A-4147-A177-3AD203B41FA5}">
                      <a16:colId xmlns:a16="http://schemas.microsoft.com/office/drawing/2014/main" val="2953048975"/>
                    </a:ext>
                  </a:extLst>
                </a:gridCol>
                <a:gridCol w="2786332">
                  <a:extLst>
                    <a:ext uri="{9D8B030D-6E8A-4147-A177-3AD203B41FA5}">
                      <a16:colId xmlns:a16="http://schemas.microsoft.com/office/drawing/2014/main" val="2569299433"/>
                    </a:ext>
                  </a:extLst>
                </a:gridCol>
                <a:gridCol w="1673524">
                  <a:extLst>
                    <a:ext uri="{9D8B030D-6E8A-4147-A177-3AD203B41FA5}">
                      <a16:colId xmlns:a16="http://schemas.microsoft.com/office/drawing/2014/main" val="4067569027"/>
                    </a:ext>
                  </a:extLst>
                </a:gridCol>
                <a:gridCol w="1858022">
                  <a:extLst>
                    <a:ext uri="{9D8B030D-6E8A-4147-A177-3AD203B41FA5}">
                      <a16:colId xmlns:a16="http://schemas.microsoft.com/office/drawing/2014/main" val="2295156756"/>
                    </a:ext>
                  </a:extLst>
                </a:gridCol>
                <a:gridCol w="2268027">
                  <a:extLst>
                    <a:ext uri="{9D8B030D-6E8A-4147-A177-3AD203B41FA5}">
                      <a16:colId xmlns:a16="http://schemas.microsoft.com/office/drawing/2014/main" val="3621893570"/>
                    </a:ext>
                  </a:extLst>
                </a:gridCol>
              </a:tblGrid>
              <a:tr h="59688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INOVAÇÃO</a:t>
                      </a:r>
                      <a:endParaRPr lang="pt-BR" sz="36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3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46329"/>
                  </a:ext>
                </a:extLst>
              </a:tr>
              <a:tr h="4451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QUE?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PORQUE?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ONDE?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QUEM?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QUANDO?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7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70662"/>
                  </a:ext>
                </a:extLst>
              </a:tr>
              <a:tr h="215887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Desenvolver e implementar o comportamento de inovação de nossos colaboradores que incentive a criação de novas ideias e soluções que tragam melhorias e agreguem valor real aos clientes. 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Fortalecer a cultura de inovação, aumentar a colaboração permitindo um ambiente descontraído que inspire a troca livre de ideias.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Implementado em todos os departamentos da </a:t>
                      </a:r>
                      <a:r>
                        <a:rPr lang="pt-BR" sz="1600" u="none" strike="noStrike" err="1">
                          <a:effectLst/>
                        </a:rPr>
                        <a:t>VisionLar</a:t>
                      </a:r>
                      <a:r>
                        <a:rPr lang="pt-BR" sz="1600" u="none" strike="noStrike">
                          <a:effectLst/>
                        </a:rPr>
                        <a:t>.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Todos os departamentos da empresa.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Lançamento do programa em janeiro do próximo ano, com revisões trimestrais e avaliação de resultados ao final de cada ciclo de 12 meses.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8034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722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GABRIEL FERREIRA DOS SANTOS</cp:lastModifiedBy>
  <cp:revision>979</cp:revision>
  <dcterms:created xsi:type="dcterms:W3CDTF">2024-10-25T22:47:51Z</dcterms:created>
  <dcterms:modified xsi:type="dcterms:W3CDTF">2024-11-02T00:00:37Z</dcterms:modified>
</cp:coreProperties>
</file>